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342" r:id="rId2"/>
    <p:sldId id="484" r:id="rId3"/>
    <p:sldId id="476" r:id="rId4"/>
    <p:sldId id="465" r:id="rId5"/>
    <p:sldId id="485" r:id="rId6"/>
    <p:sldId id="475" r:id="rId7"/>
    <p:sldId id="487" r:id="rId8"/>
    <p:sldId id="489" r:id="rId9"/>
    <p:sldId id="488" r:id="rId10"/>
    <p:sldId id="486" r:id="rId11"/>
    <p:sldId id="483" r:id="rId12"/>
    <p:sldId id="422" r:id="rId13"/>
  </p:sldIdLst>
  <p:sldSz cx="9906000" cy="6858000" type="A4"/>
  <p:notesSz cx="6797675" cy="9874250"/>
  <p:defaultTextStyle>
    <a:defPPr>
      <a:defRPr lang="ru-RU"/>
    </a:defPPr>
    <a:lvl1pPr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8073" indent="-5830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603" indent="-11806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5676" indent="-176362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5206" indent="-236121" algn="l" defTabSz="95760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8855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862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8397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8169" algn="l" defTabSz="839543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B3"/>
    <a:srgbClr val="FBFABC"/>
    <a:srgbClr val="396541"/>
    <a:srgbClr val="D71920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0" autoAdjust="0"/>
    <p:restoredTop sz="90476" autoAdjust="0"/>
  </p:normalViewPr>
  <p:slideViewPr>
    <p:cSldViewPr>
      <p:cViewPr>
        <p:scale>
          <a:sx n="70" d="100"/>
          <a:sy n="70" d="100"/>
        </p:scale>
        <p:origin x="-1908" y="-564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12.09.2018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07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603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67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5206" algn="l" defTabSz="95760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64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997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30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62" algn="l" defTabSz="9576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4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2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9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2" indent="0">
              <a:buNone/>
              <a:defRPr sz="2900"/>
            </a:lvl2pPr>
            <a:lvl3pPr marL="957665" indent="0">
              <a:buNone/>
              <a:defRPr sz="2500"/>
            </a:lvl3pPr>
            <a:lvl4pPr marL="1436498" indent="0">
              <a:buNone/>
              <a:defRPr sz="2100"/>
            </a:lvl4pPr>
            <a:lvl5pPr marL="1915331" indent="0">
              <a:buNone/>
              <a:defRPr sz="2100"/>
            </a:lvl5pPr>
            <a:lvl6pPr marL="2394164" indent="0">
              <a:buNone/>
              <a:defRPr sz="2100"/>
            </a:lvl6pPr>
            <a:lvl7pPr marL="2872997" indent="0">
              <a:buNone/>
              <a:defRPr sz="2100"/>
            </a:lvl7pPr>
            <a:lvl8pPr marL="3351830" indent="0">
              <a:buNone/>
              <a:defRPr sz="2100"/>
            </a:lvl8pPr>
            <a:lvl9pPr marL="3830662" indent="0">
              <a:buNone/>
              <a:defRPr sz="21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5" y="303213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2" y="303213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2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54" tIns="41978" rIns="83954" bIns="41978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0862" indent="2916">
              <a:defRPr>
                <a:latin typeface="+mj-lt"/>
              </a:defRPr>
            </a:lvl2pPr>
            <a:lvl3pPr marL="577185" indent="-239036">
              <a:tabLst/>
              <a:defRPr>
                <a:latin typeface="+mj-lt"/>
              </a:defRPr>
            </a:lvl3pPr>
            <a:lvl4pPr marL="0" indent="330862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1"/>
            <a:ext cx="7948624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88" y="1606874"/>
            <a:ext cx="7930746" cy="4829253"/>
          </a:xfrm>
        </p:spPr>
        <p:txBody>
          <a:bodyPr/>
          <a:lstStyle>
            <a:lvl1pPr marL="333777" indent="0">
              <a:buFontTx/>
              <a:buNone/>
              <a:defRPr b="1">
                <a:latin typeface="+mj-lt"/>
              </a:defRPr>
            </a:lvl1pPr>
            <a:lvl2pPr marL="333777" indent="0">
              <a:defRPr>
                <a:latin typeface="+mj-lt"/>
              </a:defRPr>
            </a:lvl2pPr>
            <a:lvl3pPr marL="577185" indent="-239036">
              <a:defRPr>
                <a:latin typeface="+mj-lt"/>
              </a:defRPr>
            </a:lvl3pPr>
            <a:lvl4pPr marL="0" indent="330862">
              <a:defRPr>
                <a:latin typeface="+mj-lt"/>
              </a:defRPr>
            </a:lvl4pPr>
            <a:lvl5pPr marL="131761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1"/>
            <a:ext cx="7949392" cy="1105803"/>
          </a:xfrm>
        </p:spPr>
        <p:txBody>
          <a:bodyPr/>
          <a:lstStyle>
            <a:lvl1pPr marL="0" marR="0" indent="0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en-US" noProof="0" dirty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1012506"/>
            <a:ext cx="7930746" cy="202463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3429720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8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6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364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1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9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8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6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4"/>
            <a:ext cx="3948639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3"/>
            <a:ext cx="3980983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3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1" y="1606873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2" indent="0">
              <a:buNone/>
              <a:defRPr sz="2100" b="1"/>
            </a:lvl2pPr>
            <a:lvl3pPr marL="957665" indent="0">
              <a:buNone/>
              <a:defRPr sz="1900" b="1"/>
            </a:lvl3pPr>
            <a:lvl4pPr marL="1436498" indent="0">
              <a:buNone/>
              <a:defRPr sz="1700" b="1"/>
            </a:lvl4pPr>
            <a:lvl5pPr marL="1915331" indent="0">
              <a:buNone/>
              <a:defRPr sz="1700" b="1"/>
            </a:lvl5pPr>
            <a:lvl6pPr marL="2394164" indent="0">
              <a:buNone/>
              <a:defRPr sz="1700" b="1"/>
            </a:lvl6pPr>
            <a:lvl7pPr marL="2872997" indent="0">
              <a:buNone/>
              <a:defRPr sz="1700" b="1"/>
            </a:lvl7pPr>
            <a:lvl8pPr marL="3351830" indent="0">
              <a:buNone/>
              <a:defRPr sz="1700" b="1"/>
            </a:lvl8pPr>
            <a:lvl9pPr marL="383066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1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3" y="1441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37" y="5873147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3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1" y="1435103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2" indent="0">
              <a:buNone/>
              <a:defRPr sz="1300"/>
            </a:lvl2pPr>
            <a:lvl3pPr marL="957665" indent="0">
              <a:buNone/>
              <a:defRPr sz="1000"/>
            </a:lvl3pPr>
            <a:lvl4pPr marL="1436498" indent="0">
              <a:buNone/>
              <a:defRPr sz="900"/>
            </a:lvl4pPr>
            <a:lvl5pPr marL="1915331" indent="0">
              <a:buNone/>
              <a:defRPr sz="900"/>
            </a:lvl5pPr>
            <a:lvl6pPr marL="2394164" indent="0">
              <a:buNone/>
              <a:defRPr sz="900"/>
            </a:lvl6pPr>
            <a:lvl7pPr marL="2872997" indent="0">
              <a:buNone/>
              <a:defRPr sz="900"/>
            </a:lvl7pPr>
            <a:lvl8pPr marL="3351830" indent="0">
              <a:buNone/>
              <a:defRPr sz="900"/>
            </a:lvl8pPr>
            <a:lvl9pPr marL="383066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7" y="489549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7" y="1599676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36"/>
            <a:ext cx="2311792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l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64" y="6356936"/>
            <a:ext cx="3138273" cy="364281"/>
          </a:xfrm>
          <a:prstGeom prst="rect">
            <a:avLst/>
          </a:prstGeom>
        </p:spPr>
        <p:txBody>
          <a:bodyPr vert="horz" lIns="95767" tIns="47883" rIns="95767" bIns="47883" rtlCol="0" anchor="ctr"/>
          <a:lstStyle>
            <a:lvl1pPr algn="ctr" defTabSz="95766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6" y="6041606"/>
            <a:ext cx="672067" cy="632094"/>
          </a:xfrm>
          <a:prstGeom prst="rect">
            <a:avLst/>
          </a:prstGeom>
        </p:spPr>
        <p:txBody>
          <a:bodyPr vert="horz" lIns="95767" tIns="47883" rIns="95767" bIns="47883" rtlCol="0" anchor="ctr">
            <a:normAutofit/>
          </a:bodyPr>
          <a:lstStyle>
            <a:lvl1pPr algn="ctr" defTabSz="957665" fontAlgn="auto">
              <a:lnSpc>
                <a:spcPts val="2203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603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772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54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9313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9084" algn="l" defTabSz="957603" rtl="0" fontAlgn="base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777" indent="-333777" algn="l" defTabSz="957603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777" indent="85995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435" indent="-239036" algn="l" defTabSz="95760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9199" indent="-1138338" algn="just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7615" indent="361470" algn="l" defTabSz="957603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80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13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46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79" indent="-239417" algn="l" defTabSz="95766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5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498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1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64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997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30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62" algn="l" defTabSz="9576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19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21" Type="http://schemas.openxmlformats.org/officeDocument/2006/relationships/image" Target="NULL"/><Relationship Id="rId7" Type="http://schemas.openxmlformats.org/officeDocument/2006/relationships/image" Target="../media/image44.svg"/><Relationship Id="rId2" Type="http://schemas.openxmlformats.org/officeDocument/2006/relationships/image" Target="../media/image6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19" Type="http://schemas.openxmlformats.org/officeDocument/2006/relationships/image" Target="NUL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19" Type="http://schemas.openxmlformats.org/officeDocument/2006/relationships/image" Target="NUL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19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19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19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6918" y="2708920"/>
            <a:ext cx="9272169" cy="3753365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ru-RU" altLang="ru-RU" sz="2400" dirty="0">
                <a:latin typeface="+mn-lt"/>
                <a:cs typeface="Times New Roman" pitchFamily="18" charset="0"/>
              </a:rPr>
              <a:t>ДОКЛАД </a:t>
            </a:r>
            <a:r>
              <a:rPr lang="ru-RU" altLang="ru-RU" sz="2400" dirty="0" smtClean="0">
                <a:latin typeface="+mn-lt"/>
                <a:cs typeface="Times New Roman" pitchFamily="18" charset="0"/>
              </a:rPr>
              <a:t>НАЧАЛЬНИКА ОТДЕЛА КАМЕРАЛЬНЫХ ПРОВЕРОК № 1</a:t>
            </a:r>
            <a:endParaRPr lang="ru-RU" altLang="ru-RU" sz="2400" dirty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М.В. Дробиз</a:t>
            </a: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en-US" altLang="ru-RU" sz="2400" dirty="0" smtClean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altLang="ru-RU" sz="2400" dirty="0" smtClean="0">
                <a:latin typeface="+mn-lt"/>
                <a:cs typeface="Times New Roman" pitchFamily="18" charset="0"/>
              </a:rPr>
              <a:t>Тема «АСК НДС-2. Типовые ошибки, допускаемые при заполнении Разделов 8, 9, 10, 11 НД по НДС»</a:t>
            </a:r>
            <a:endParaRPr lang="ru-RU" altLang="ru-RU" sz="2400" dirty="0">
              <a:latin typeface="+mn-lt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endParaRPr lang="ru-RU" altLang="ru-RU" sz="2400" dirty="0">
              <a:latin typeface="+mn-lt"/>
              <a:cs typeface="Times New Roman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68624" y="6163174"/>
            <a:ext cx="6737281" cy="652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767" tIns="47883" rIns="95767" bIns="47883" anchor="ctr"/>
          <a:lstStyle/>
          <a:p>
            <a:pPr algn="ctr"/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37266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0062" y="1628800"/>
            <a:ext cx="8709441" cy="9361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Неверное дробление счетов фактур при частичном отнесении сумм вычета в текущем периоде</a:t>
            </a:r>
            <a:r>
              <a:rPr lang="ru-RU" sz="2800" dirty="0" smtClean="0"/>
              <a:t>.</a:t>
            </a:r>
            <a:r>
              <a:rPr lang="ru-RU" sz="2500" dirty="0" smtClean="0"/>
              <a:t> </a:t>
            </a:r>
            <a:endParaRPr lang="ru-RU" sz="25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8953" y="3507526"/>
            <a:ext cx="4104456" cy="1944216"/>
          </a:xfrm>
          <a:prstGeom prst="roundRect">
            <a:avLst/>
          </a:prstGeom>
          <a:solidFill>
            <a:schemeClr val="accent3">
              <a:lumMod val="20000"/>
              <a:lumOff val="80000"/>
              <a:alpha val="93000"/>
            </a:schemeClr>
          </a:solidFill>
          <a:ln w="38100">
            <a:solidFill>
              <a:srgbClr val="39654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Стоимость по счету-фактуре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/>
            <a:r>
              <a:rPr lang="ru-RU" sz="2300" b="1" i="1" u="sng" dirty="0" smtClean="0">
                <a:solidFill>
                  <a:schemeClr val="accent1">
                    <a:lumMod val="75000"/>
                  </a:schemeClr>
                </a:solidFill>
              </a:rPr>
              <a:t>не </a:t>
            </a:r>
            <a:r>
              <a:rPr lang="ru-RU" sz="2300" b="1" i="1" u="sng" dirty="0">
                <a:solidFill>
                  <a:schemeClr val="accent1">
                    <a:lumMod val="75000"/>
                  </a:schemeClr>
                </a:solidFill>
              </a:rPr>
              <a:t>подлежит дроблению </a:t>
            </a:r>
            <a:endParaRPr lang="ru-RU" sz="2300" b="1" i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указывается одинаковая при каждом последующем заполнении записи в книге покупок по этому счету-фактуре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77272" y="3501008"/>
            <a:ext cx="4104456" cy="1944216"/>
          </a:xfrm>
          <a:prstGeom prst="roundRect">
            <a:avLst/>
          </a:prstGeom>
          <a:solidFill>
            <a:schemeClr val="accent2">
              <a:lumMod val="20000"/>
              <a:lumOff val="80000"/>
              <a:alpha val="39000"/>
            </a:schemeClr>
          </a:solidFill>
          <a:ln w="38100">
            <a:solidFill>
              <a:srgbClr val="D7192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</a:rPr>
              <a:t>Дробление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</a:rPr>
              <a:t>не только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</a:rPr>
              <a:t>суммы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</a:rPr>
              <a:t>НДС, подлежащего вычету, но и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</a:rPr>
              <a:t>общей стоимости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</a:rPr>
              <a:t>покупки по счету-фактуре</a:t>
            </a:r>
          </a:p>
        </p:txBody>
      </p:sp>
      <p:sp>
        <p:nvSpPr>
          <p:cNvPr id="18" name="Минус 17"/>
          <p:cNvSpPr/>
          <p:nvPr/>
        </p:nvSpPr>
        <p:spPr>
          <a:xfrm rot="2209821">
            <a:off x="345576" y="3042926"/>
            <a:ext cx="767048" cy="53927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 rot="7280258">
            <a:off x="498185" y="2841518"/>
            <a:ext cx="1255831" cy="600730"/>
          </a:xfrm>
          <a:prstGeom prst="mathMinus">
            <a:avLst>
              <a:gd name="adj1" fmla="val 3008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859359" y="2728716"/>
            <a:ext cx="1167694" cy="1167694"/>
          </a:xfrm>
          <a:prstGeom prst="rect">
            <a:avLst/>
          </a:prstGeom>
        </p:spPr>
      </p:pic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776536" y="908720"/>
            <a:ext cx="7930746" cy="482925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70936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0" name="Рисунок 9" descr="Монеты">
            <a:extLst>
              <a:ext uri="{FF2B5EF4-FFF2-40B4-BE49-F238E27FC236}">
                <a16:creationId xmlns:a16="http://schemas.microsoft.com/office/drawing/2014/main" xmlns="" id="{D0D4A46F-8CA2-48D1-A523-2325474BA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52800" y="4474683"/>
            <a:ext cx="1296144" cy="1296144"/>
          </a:xfrm>
          <a:prstGeom prst="rect">
            <a:avLst/>
          </a:prstGeom>
        </p:spPr>
      </p:pic>
      <p:pic>
        <p:nvPicPr>
          <p:cNvPr id="12" name="Рисунок 11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16954" y="1685242"/>
            <a:ext cx="1167694" cy="1167694"/>
          </a:xfrm>
          <a:prstGeom prst="rect">
            <a:avLst/>
          </a:prstGeom>
        </p:spPr>
      </p:pic>
      <p:pic>
        <p:nvPicPr>
          <p:cNvPr id="13" name="Рисунок 12" descr="Документ">
            <a:extLst>
              <a:ext uri="{FF2B5EF4-FFF2-40B4-BE49-F238E27FC236}">
                <a16:creationId xmlns="" xmlns:a16="http://schemas.microsoft.com/office/drawing/2014/main" id="{DA01B7DC-796A-4F50-9D0F-850A9CD83D4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72636" y="1767395"/>
            <a:ext cx="1080120" cy="1080120"/>
          </a:xfrm>
          <a:prstGeom prst="rect">
            <a:avLst/>
          </a:prstGeom>
        </p:spPr>
      </p:pic>
      <p:sp>
        <p:nvSpPr>
          <p:cNvPr id="14" name="Заголовок 2"/>
          <p:cNvSpPr txBox="1">
            <a:spLocks/>
          </p:cNvSpPr>
          <p:nvPr/>
        </p:nvSpPr>
        <p:spPr bwMode="auto">
          <a:xfrm>
            <a:off x="883941" y="404664"/>
            <a:ext cx="8598316" cy="767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>
            <a:lvl1pPr marL="0" marR="0" indent="0" algn="l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603" rtl="0" eaLnBrk="0" fontAlgn="base" hangingPunct="0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19772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839543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259313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679084" algn="l" defTabSz="957603" rtl="0" fontAlgn="base">
              <a:lnSpc>
                <a:spcPts val="4774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Обратить внимание!!!</a:t>
            </a:r>
            <a:endParaRPr lang="ru-RU" sz="3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4648" y="1284781"/>
            <a:ext cx="6912768" cy="1968615"/>
          </a:xfrm>
          <a:prstGeom prst="rect">
            <a:avLst/>
          </a:prstGeom>
          <a:gradFill>
            <a:gsLst>
              <a:gs pos="0">
                <a:schemeClr val="bg1"/>
              </a:gs>
              <a:gs pos="13000">
                <a:schemeClr val="bg1"/>
              </a:gs>
              <a:gs pos="70000">
                <a:srgbClr val="FDFCD0">
                  <a:lumMod val="0"/>
                  <a:lumOff val="100000"/>
                </a:srgbClr>
              </a:gs>
              <a:gs pos="70000">
                <a:srgbClr val="FDFCD0"/>
              </a:gs>
            </a:gsLst>
            <a:lin ang="189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Плательщики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должны не только декларации по НДС, но и пояснения по ним отправлять в инспекцию в </a:t>
            </a:r>
            <a:r>
              <a:rPr lang="ru-RU" sz="2100" b="1" i="1" u="sng" dirty="0">
                <a:solidFill>
                  <a:srgbClr val="FF0000"/>
                </a:solidFill>
              </a:rPr>
              <a:t>электронном виде</a:t>
            </a:r>
            <a:r>
              <a:rPr lang="ru-RU" sz="2100" b="1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в том числе: 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ошибках, которые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обнаружены «АСК НДС-2»;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других расхождениях и противоречиях в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отчетности; 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об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уменьшении налога в уточненной декларации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06734" y="4149587"/>
            <a:ext cx="6768752" cy="2465966"/>
          </a:xfrm>
          <a:prstGeom prst="rect">
            <a:avLst/>
          </a:prstGeom>
          <a:gradFill>
            <a:gsLst>
              <a:gs pos="0">
                <a:schemeClr val="bg1"/>
              </a:gs>
              <a:gs pos="13000">
                <a:schemeClr val="bg1"/>
              </a:gs>
              <a:gs pos="70000">
                <a:srgbClr val="FDFCD0">
                  <a:lumMod val="0"/>
                  <a:lumOff val="100000"/>
                </a:srgbClr>
              </a:gs>
              <a:gs pos="70000">
                <a:srgbClr val="FDFCD0"/>
              </a:gs>
            </a:gsLst>
            <a:lin ang="189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Непредставление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пояснений, опоздания со сроками,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непредставление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уточненной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декларации: </a:t>
            </a:r>
            <a:r>
              <a:rPr lang="ru-RU" b="1" dirty="0" smtClean="0">
                <a:solidFill>
                  <a:srgbClr val="FF0000"/>
                </a:solidFill>
              </a:rPr>
              <a:t>налоговая ответственность в виде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штрафа - </a:t>
            </a:r>
            <a:r>
              <a:rPr lang="ru-RU" sz="2100" b="1" i="1" u="sng" dirty="0" smtClean="0">
                <a:solidFill>
                  <a:srgbClr val="FF0000"/>
                </a:solidFill>
              </a:rPr>
              <a:t>5 </a:t>
            </a:r>
            <a:r>
              <a:rPr lang="ru-RU" sz="2100" b="1" i="1" u="sng" dirty="0">
                <a:solidFill>
                  <a:srgbClr val="FF0000"/>
                </a:solidFill>
              </a:rPr>
              <a:t>000 руб</a:t>
            </a:r>
            <a:r>
              <a:rPr lang="ru-RU" sz="2100" b="1" dirty="0">
                <a:solidFill>
                  <a:srgbClr val="FF0000"/>
                </a:solidFill>
              </a:rPr>
              <a:t>. </a:t>
            </a:r>
            <a:endParaRPr lang="ru-RU" sz="2100" b="1" dirty="0" smtClean="0">
              <a:solidFill>
                <a:srgbClr val="FF0000"/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Повторное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непредставление пояснений в течение календарного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года: </a:t>
            </a:r>
            <a:r>
              <a:rPr lang="ru-RU" b="1" dirty="0" smtClean="0">
                <a:solidFill>
                  <a:srgbClr val="FF0000"/>
                </a:solidFill>
              </a:rPr>
              <a:t>налоговая </a:t>
            </a:r>
            <a:r>
              <a:rPr lang="ru-RU" b="1" dirty="0">
                <a:solidFill>
                  <a:srgbClr val="FF0000"/>
                </a:solidFill>
              </a:rPr>
              <a:t>ответственность в виде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штрафа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- </a:t>
            </a:r>
            <a:r>
              <a:rPr lang="ru-RU" sz="2100" b="1" i="1" u="sng" dirty="0" smtClean="0">
                <a:solidFill>
                  <a:srgbClr val="FF0000"/>
                </a:solidFill>
              </a:rPr>
              <a:t>20 </a:t>
            </a:r>
            <a:r>
              <a:rPr lang="ru-RU" sz="2100" b="1" i="1" u="sng" dirty="0">
                <a:solidFill>
                  <a:srgbClr val="FF0000"/>
                </a:solidFill>
              </a:rPr>
              <a:t>000 руб</a:t>
            </a:r>
            <a:r>
              <a:rPr lang="ru-RU" b="1">
                <a:solidFill>
                  <a:srgbClr val="FF0000"/>
                </a:solidFill>
              </a:rPr>
              <a:t>. 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2964854" y="3253396"/>
            <a:ext cx="144016" cy="1008112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3294768" y="3500685"/>
            <a:ext cx="3879060" cy="36004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5 дней на представление ответа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7457708" y="3253396"/>
            <a:ext cx="144016" cy="1008112"/>
          </a:xfrm>
          <a:prstGeom prst="downArrow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305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18541" y="3429001"/>
            <a:ext cx="8420100" cy="147002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34191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501071"/>
            <a:ext cx="9577064" cy="1105803"/>
          </a:xfrm>
        </p:spPr>
        <p:txBody>
          <a:bodyPr/>
          <a:lstStyle/>
          <a:p>
            <a:pPr algn="ctr"/>
            <a:r>
              <a:rPr lang="ru-RU" sz="4500" u="sng" dirty="0"/>
              <a:t>АСК НДС </a:t>
            </a:r>
            <a:r>
              <a:rPr lang="ru-RU" sz="4500" u="sng" dirty="0" smtClean="0"/>
              <a:t> </a:t>
            </a:r>
            <a:endParaRPr lang="ru-RU" sz="4500" u="sng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2480" y="1412776"/>
            <a:ext cx="9433048" cy="4680520"/>
          </a:xfrm>
          <a:prstGeom prst="rect">
            <a:avLst/>
          </a:prstGeom>
          <a:solidFill>
            <a:srgbClr val="FDFCD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1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автоматизированные средства перекрестных проверок, реализующих функции камеральной налоговой проверки налоговых деклараций по НДС на основе сведений из книг покупок, книг продаж и журналов учета выставленных и полученных счетов-фактур.</a:t>
            </a:r>
          </a:p>
          <a:p>
            <a:pPr marL="457200" indent="-457200" algn="ctr">
              <a:buFont typeface="Wingdings" panose="05000000000000000000" pitchFamily="2" charset="2"/>
              <a:buChar char="v"/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Расхождения по КС – расхождения, отражающие невыполнение контрольных соотношений по налоговой декларации по НДС, включающей книги покупок, книги продаж и журналы полученных и выставленных счетов-фактур. В НК РФ расхождение по КС классифицируется как ошибка в декларации (расчете).</a:t>
            </a: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1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Расхождения по данным счетов- фактур  - сопоставление НДС, начисленного продавцом (по книге продаж), и НДС, принятого к вычету покупателем (по книге покупок)</a:t>
            </a: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1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Если эти данные не совпадают, программой в автоматическом режиме </a:t>
            </a:r>
          </a:p>
          <a:p>
            <a:pPr marL="457200" indent="-457200" algn="ctr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формируются и направляются «</a:t>
            </a:r>
            <a:r>
              <a:rPr lang="ru-RU" sz="1800" b="1" i="1" dirty="0" err="1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автотребования</a:t>
            </a:r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» на предоставление </a:t>
            </a:r>
          </a:p>
          <a:p>
            <a:pPr marL="457200" indent="-457200" algn="ctr"/>
            <a:r>
              <a:rPr lang="ru-RU" sz="1800" b="1" i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пояснений.</a:t>
            </a: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000" b="1" i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0828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83941" y="404664"/>
            <a:ext cx="8598316" cy="767689"/>
          </a:xfrm>
        </p:spPr>
        <p:txBody>
          <a:bodyPr/>
          <a:lstStyle/>
          <a:p>
            <a:pPr algn="ctr"/>
            <a:r>
              <a:rPr lang="ru-RU" sz="3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АСК НДС</a:t>
            </a:r>
            <a:endParaRPr lang="ru-RU" sz="3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877340" y="1992224"/>
            <a:ext cx="3312368" cy="6513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</a:rPr>
              <a:t>Разрыв</a:t>
            </a:r>
            <a:endParaRPr lang="ru-RU" sz="3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56656" y="1124744"/>
            <a:ext cx="6840760" cy="731304"/>
          </a:xfrm>
          <a:prstGeom prst="roundRect">
            <a:avLst/>
          </a:prstGeom>
          <a:solidFill>
            <a:srgbClr val="FBFAB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Типы расхождений в АСК НДС-2 </a:t>
            </a:r>
            <a:endParaRPr lang="ru-RU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12540" y="2996952"/>
            <a:ext cx="3492387" cy="15121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B3"/>
                </a:solidFill>
              </a:rPr>
              <a:t>Оба </a:t>
            </a:r>
            <a:r>
              <a:rPr lang="ru-RU" sz="2000" b="1" dirty="0">
                <a:solidFill>
                  <a:srgbClr val="0066B3"/>
                </a:solidFill>
              </a:rPr>
              <a:t>контрагента </a:t>
            </a:r>
            <a:r>
              <a:rPr lang="ru-RU" sz="2000" b="1" dirty="0" smtClean="0">
                <a:solidFill>
                  <a:srgbClr val="0066B3"/>
                </a:solidFill>
              </a:rPr>
              <a:t>отразили </a:t>
            </a:r>
            <a:r>
              <a:rPr lang="ru-RU" sz="2000" b="1" dirty="0">
                <a:solidFill>
                  <a:srgbClr val="0066B3"/>
                </a:solidFill>
              </a:rPr>
              <a:t>сделки в декларациях, </a:t>
            </a:r>
            <a:r>
              <a:rPr lang="ru-RU" sz="2000" b="1" dirty="0" smtClean="0">
                <a:solidFill>
                  <a:srgbClr val="0066B3"/>
                </a:solidFill>
              </a:rPr>
              <a:t>но суммы налога не совпадают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26217" y="2745901"/>
            <a:ext cx="5112568" cy="176321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b="1" dirty="0" smtClean="0">
              <a:solidFill>
                <a:srgbClr val="0066B3"/>
              </a:solidFill>
            </a:endParaRPr>
          </a:p>
          <a:p>
            <a:pPr algn="ctr"/>
            <a:r>
              <a:rPr lang="ru-RU" sz="1800" b="1" dirty="0" smtClean="0">
                <a:solidFill>
                  <a:srgbClr val="0066B3"/>
                </a:solidFill>
              </a:rPr>
              <a:t>Контрагент </a:t>
            </a:r>
            <a:r>
              <a:rPr lang="ru-RU" sz="1800" b="1" dirty="0">
                <a:solidFill>
                  <a:srgbClr val="0066B3"/>
                </a:solidFill>
              </a:rPr>
              <a:t>не представил декларацию, или сдал декларацию с нулевыми </a:t>
            </a:r>
            <a:r>
              <a:rPr lang="ru-RU" sz="1800" b="1" dirty="0" smtClean="0">
                <a:solidFill>
                  <a:srgbClr val="0066B3"/>
                </a:solidFill>
              </a:rPr>
              <a:t>показателями; счет-фактура не отражен в книге продаж или данные по счету –фактуре искажены</a:t>
            </a:r>
            <a:endParaRPr lang="ru-RU" sz="1000" b="1" dirty="0" smtClean="0">
              <a:solidFill>
                <a:srgbClr val="0066B3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025008" y="2534036"/>
            <a:ext cx="0" cy="1975084"/>
          </a:xfrm>
          <a:prstGeom prst="line">
            <a:avLst/>
          </a:prstGeom>
          <a:ln w="31750">
            <a:solidFill>
              <a:srgbClr val="D719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883896" y="1987455"/>
            <a:ext cx="3443545" cy="65133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tx2">
                    <a:lumMod val="75000"/>
                  </a:schemeClr>
                </a:solidFill>
              </a:rPr>
              <a:t>НДС</a:t>
            </a:r>
            <a:endParaRPr lang="ru-RU" sz="3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254579" y="4509120"/>
            <a:ext cx="304154" cy="78373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16994" y="5305971"/>
            <a:ext cx="3443545" cy="65133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Представить пояснения</a:t>
            </a:r>
            <a:endParaRPr lang="ru-RU" sz="2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529064" y="5305971"/>
            <a:ext cx="3443545" cy="65133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8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Представить уточненную декларацию</a:t>
            </a:r>
            <a:endParaRPr lang="ru-RU" sz="22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7197509" y="4509120"/>
            <a:ext cx="266680" cy="78373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56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377640" y="1196752"/>
            <a:ext cx="7535800" cy="79208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D71920"/>
                </a:solidFill>
              </a:rPr>
              <a:t>1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плательщик отразил счет-фактуру в декларации, а у контрагента отсутствует запись по этому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счету-фактуре</a:t>
            </a:r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77640" y="2132856"/>
            <a:ext cx="7535800" cy="79208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D71920"/>
                </a:solidFill>
              </a:rPr>
              <a:t>2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в декларации плательщика расходятся данные книги покупок и книги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продаж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77640" y="3129303"/>
            <a:ext cx="7535800" cy="81839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D71920"/>
                </a:solidFill>
              </a:rPr>
              <a:t>3</a:t>
            </a:r>
            <a:r>
              <a:rPr lang="ru-RU" sz="2000" b="1" dirty="0" smtClean="0">
                <a:solidFill>
                  <a:srgbClr val="D71920"/>
                </a:solidFill>
              </a:rPr>
              <a:t> -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в декларации посредника расходятся данные журнала учета выставленных и полученных счетов-фактур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85213" y="4149080"/>
            <a:ext cx="7535800" cy="751866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>
                <a:solidFill>
                  <a:srgbClr val="D71920"/>
                </a:solidFill>
              </a:rPr>
              <a:t>4</a:t>
            </a:r>
            <a:r>
              <a:rPr lang="ru-RU" sz="2000" b="1" dirty="0" smtClean="0">
                <a:solidFill>
                  <a:srgbClr val="D71920"/>
                </a:solidFill>
              </a:rPr>
              <a:t>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допущена ошибка в конкретной графе книги покупок или книги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продаж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7409" y="5015344"/>
            <a:ext cx="8717933" cy="13659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u="sng" dirty="0">
                <a:solidFill>
                  <a:srgbClr val="FF0000"/>
                </a:solidFill>
              </a:rPr>
              <a:t>Все происходит без участия сотрудников инспекции</a:t>
            </a:r>
            <a:r>
              <a:rPr lang="ru-RU" sz="2000" b="1" i="1" dirty="0">
                <a:solidFill>
                  <a:srgbClr val="FF0000"/>
                </a:solidFill>
              </a:rPr>
              <a:t>: </a:t>
            </a:r>
            <a:endParaRPr lang="ru-RU" sz="20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в </a:t>
            </a:r>
            <a:r>
              <a:rPr lang="ru-RU" sz="2000" b="1" i="1" dirty="0">
                <a:solidFill>
                  <a:srgbClr val="FF0000"/>
                </a:solidFill>
              </a:rPr>
              <a:t>адрес покупателя и продавца автоматически отправляются требования о представлении пояснений или внесении исправления путем представления уточненной декларации и доплаты </a:t>
            </a:r>
            <a:r>
              <a:rPr lang="ru-RU" sz="2000" b="1" i="1" dirty="0" smtClean="0">
                <a:solidFill>
                  <a:srgbClr val="FF0000"/>
                </a:solidFill>
              </a:rPr>
              <a:t>НДС</a:t>
            </a:r>
            <a:endParaRPr lang="ru-RU" sz="15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779495" y="277065"/>
            <a:ext cx="8712466" cy="742005"/>
          </a:xfrm>
          <a:prstGeom prst="roundRect">
            <a:avLst/>
          </a:prstGeom>
          <a:solidFill>
            <a:srgbClr val="FDF7CB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Коды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возможных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ошибок в «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</a:rPr>
              <a:t>автотребовании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>
          <a:xfrm rot="10800000">
            <a:off x="598302" y="5215320"/>
            <a:ext cx="353031" cy="936104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процесс 19"/>
          <p:cNvSpPr/>
          <p:nvPr/>
        </p:nvSpPr>
        <p:spPr>
          <a:xfrm flipH="1">
            <a:off x="720565" y="6214091"/>
            <a:ext cx="119444" cy="110457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37370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4488" y="1196752"/>
            <a:ext cx="9257115" cy="46805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Неверное указание номера и даты счетов-фактур</a:t>
            </a:r>
            <a:r>
              <a:rPr lang="ru-RU" sz="2500" dirty="0"/>
              <a:t>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4488" y="1823050"/>
            <a:ext cx="9257115" cy="6480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Неверное применение КВО при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</a:rPr>
              <a:t>записи</a:t>
            </a:r>
            <a:endParaRPr lang="ru-RU" sz="2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4020" y="4221088"/>
            <a:ext cx="9289031" cy="1152128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окупатель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отразил счет-фактуру в книге покупок, а у продавца отсутствует запись по этому счету-фактуре, либо продавцом  не представлена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декларация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200472" y="116632"/>
            <a:ext cx="9514187" cy="937449"/>
          </a:xfrm>
          <a:prstGeom prst="roundRect">
            <a:avLst/>
          </a:prstGeom>
          <a:solidFill>
            <a:srgbClr val="FDF7CB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Типовые ошибки 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отражения записей, приводящие к «расхождениям»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4488" y="5450931"/>
            <a:ext cx="9289031" cy="1177277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Неверное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дробление счетов фактур при частичном отнесении сумм вычета в текущем периоде.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76402" y="3429000"/>
            <a:ext cx="9225201" cy="6480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В декларации посредника расходятся данные журнала учета выставленных и полученных счетов-фактур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6402" y="2636912"/>
            <a:ext cx="9225201" cy="64807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chemeClr val="accent1">
                    <a:lumMod val="75000"/>
                  </a:schemeClr>
                </a:solidFill>
              </a:rPr>
              <a:t>Один и тот же счет –фактура регистрируется несколько раз в декларациях за разные </a:t>
            </a:r>
            <a:r>
              <a:rPr lang="ru-RU" sz="2500" b="1" dirty="0" smtClean="0">
                <a:solidFill>
                  <a:schemeClr val="accent1">
                    <a:lumMod val="75000"/>
                  </a:schemeClr>
                </a:solidFill>
              </a:rPr>
              <a:t>налоговые периоды</a:t>
            </a:r>
            <a:endParaRPr lang="ru-RU" sz="25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75095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2</a:t>
            </a: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4664960" y="1484730"/>
            <a:ext cx="1352500" cy="43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67" tIns="47883" rIns="95767" bIns="47883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576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74985" y="3138265"/>
            <a:ext cx="720100" cy="402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3969" tIns="41985" rIns="83969" bIns="41985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endParaRPr lang="ru-RU" sz="1400" dirty="0">
              <a:solidFill>
                <a:schemeClr val="tx2">
                  <a:lumMod val="60000"/>
                  <a:lumOff val="40000"/>
                </a:schemeClr>
              </a:solidFill>
              <a:latin typeface="Cambri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20440" y="2814150"/>
            <a:ext cx="936130" cy="5466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C:\Users\0000-08-137\Desktop\Презентации\Презент с картой\Заготовка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4410" y="1484731"/>
            <a:ext cx="8353160" cy="43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бъект 18"/>
          <p:cNvSpPr txBox="1">
            <a:spLocks/>
          </p:cNvSpPr>
          <p:nvPr/>
        </p:nvSpPr>
        <p:spPr bwMode="auto">
          <a:xfrm>
            <a:off x="776536" y="476672"/>
            <a:ext cx="8641072" cy="1152128"/>
          </a:xfrm>
          <a:prstGeom prst="roundRect">
            <a:avLst/>
          </a:prstGeom>
          <a:solidFill>
            <a:srgbClr val="FDF7CB"/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5767" tIns="47883" rIns="95767" bIns="47883" numCol="1" rtlCol="0" anchor="ctr" anchorCtr="0" compatLnSpc="1">
            <a:prstTxWarp prst="textNoShape">
              <a:avLst/>
            </a:prstTxWarp>
          </a:bodyPr>
          <a:lstStyle>
            <a:lvl1pPr marL="333777" indent="0" algn="l" defTabSz="957603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300" b="1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330862" indent="2916" algn="l" defTabSz="95760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2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2pPr>
            <a:lvl3pPr marL="577185" indent="-239036" algn="l" defTabSz="957603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2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3pPr>
            <a:lvl4pPr marL="0" indent="330862" algn="just" defTabSz="957603" rtl="0" eaLnBrk="0" fontAlgn="base" hangingPunct="0">
              <a:lnSpc>
                <a:spcPts val="1653"/>
              </a:lnSpc>
              <a:spcBef>
                <a:spcPts val="367"/>
              </a:spcBef>
              <a:spcAft>
                <a:spcPct val="0"/>
              </a:spcAft>
              <a:buFont typeface="Arial" pitchFamily="34" charset="0"/>
              <a:defRPr sz="15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4pPr>
            <a:lvl5pPr marL="1317615" indent="361470" algn="l" defTabSz="957603" rtl="0" eaLnBrk="0" fontAlgn="base" hangingPunct="0">
              <a:lnSpc>
                <a:spcPts val="1653"/>
              </a:lnSpc>
              <a:spcBef>
                <a:spcPts val="367"/>
              </a:spcBef>
              <a:spcAft>
                <a:spcPct val="0"/>
              </a:spcAft>
              <a:buFont typeface="Arial" pitchFamily="34" charset="0"/>
              <a:buNone/>
              <a:defRPr sz="1300" kern="120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5pPr>
            <a:lvl6pPr marL="2633580" indent="-239417" algn="l" defTabSz="9576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12413" indent="-239417" algn="l" defTabSz="9576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91246" indent="-239417" algn="l" defTabSz="9576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0079" indent="-239417" algn="l" defTabSz="95766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Типовые ошибки неверного отражения записей в книге покупок 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500" y="1916790"/>
            <a:ext cx="3911263" cy="15868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При восстановлении НДС в записи с КВО 21 в книге продаж в качестве покупателя отражается сам налогоплательщик, который производит восстановление.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889104" y="1916790"/>
            <a:ext cx="3600400" cy="1586822"/>
          </a:xfrm>
          <a:prstGeom prst="roundRect">
            <a:avLst/>
          </a:prstGeom>
          <a:solidFill>
            <a:schemeClr val="tx2">
              <a:lumMod val="60000"/>
              <a:lumOff val="40000"/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На практике в качестве покупателя налогоплательщики указывают реквизиты контрагента, в результате чего сопоставление строк не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происходит</a:t>
            </a:r>
            <a:endParaRPr lang="ru-RU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1297" y="3766101"/>
            <a:ext cx="3816406" cy="26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При регистрации счетов-фактур в книге покупок в отношении сумм </a:t>
            </a:r>
            <a:r>
              <a:rPr lang="ru-RU" sz="1600" b="1" dirty="0" smtClean="0"/>
              <a:t>НДС, </a:t>
            </a:r>
            <a:r>
              <a:rPr lang="ru-RU" sz="1600" b="1" dirty="0"/>
              <a:t>ранее восстановленных при совершении операций, облагаемых по налоговой ставке 0 процентов, а также в случаях, предусмотренных </a:t>
            </a:r>
            <a:r>
              <a:rPr lang="ru-RU" sz="1600" b="1" dirty="0" smtClean="0"/>
              <a:t>п. </a:t>
            </a:r>
            <a:r>
              <a:rPr lang="ru-RU" sz="1600" b="1" dirty="0"/>
              <a:t>7 </a:t>
            </a:r>
            <a:r>
              <a:rPr lang="ru-RU" sz="1600" b="1" dirty="0" smtClean="0"/>
              <a:t>ст. 172 </a:t>
            </a:r>
            <a:r>
              <a:rPr lang="ru-RU" sz="1600" b="1" dirty="0"/>
              <a:t>Кодекса, необходимо отражать КВО 25 </a:t>
            </a:r>
            <a:r>
              <a:rPr lang="ru-RU" sz="1600" b="1" dirty="0" smtClean="0"/>
              <a:t>и </a:t>
            </a:r>
            <a:r>
              <a:rPr lang="ru-RU" sz="1600" b="1" dirty="0"/>
              <a:t>в качестве поставщика указывать собственные реквизиты.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76950" y="3918501"/>
            <a:ext cx="3816406" cy="2664296"/>
          </a:xfrm>
          <a:prstGeom prst="roundRect">
            <a:avLst/>
          </a:prstGeom>
          <a:solidFill>
            <a:schemeClr val="tx2">
              <a:lumMod val="60000"/>
              <a:lumOff val="40000"/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На практике в качестве поставщика </a:t>
            </a:r>
            <a:endParaRPr lang="ru-RU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налогоплательщики указывают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реквизиты контрагентов, в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результате чего </a:t>
            </a:r>
          </a:p>
          <a:p>
            <a:pPr algn="ctr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сопоставление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строк не происходит.</a:t>
            </a:r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3656856" y="2814149"/>
            <a:ext cx="3084967" cy="1802903"/>
          </a:xfrm>
          <a:prstGeom prst="stripedRightArrow">
            <a:avLst/>
          </a:prstGeom>
          <a:solidFill>
            <a:srgbClr val="FBFABC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Действие налогоплательщика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3" name="Рисунок 22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369268" y="1196752"/>
            <a:ext cx="1167694" cy="1167694"/>
          </a:xfrm>
          <a:prstGeom prst="rect">
            <a:avLst/>
          </a:prstGeom>
        </p:spPr>
      </p:pic>
      <p:sp>
        <p:nvSpPr>
          <p:cNvPr id="24" name="Минус 23"/>
          <p:cNvSpPr/>
          <p:nvPr/>
        </p:nvSpPr>
        <p:spPr>
          <a:xfrm rot="2209821">
            <a:off x="85087" y="1647153"/>
            <a:ext cx="767048" cy="53927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 rot="7220659">
            <a:off x="204043" y="1368430"/>
            <a:ext cx="1255831" cy="600730"/>
          </a:xfrm>
          <a:prstGeom prst="mathMinus">
            <a:avLst>
              <a:gd name="adj1" fmla="val 3008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91567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6496" y="1196752"/>
            <a:ext cx="3744416" cy="5328592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700" b="1" dirty="0" smtClean="0">
                <a:solidFill>
                  <a:schemeClr val="bg1"/>
                </a:solidFill>
              </a:rPr>
              <a:t>При реализации товаров юридическим лицам оформление сводного счета-фактуры на вычет по ранее исчисленному налогу не допускается.</a:t>
            </a:r>
            <a:endParaRPr lang="ru-RU" sz="1700" b="1" dirty="0">
              <a:solidFill>
                <a:schemeClr val="bg1"/>
              </a:solidFill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272480" y="116632"/>
            <a:ext cx="9442179" cy="937449"/>
          </a:xfrm>
          <a:prstGeom prst="roundRect">
            <a:avLst/>
          </a:prstGeom>
          <a:solidFill>
            <a:srgbClr val="FDF7CB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Типовые ошибки неверного отражения записей в книге покупок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81464" y="1349152"/>
            <a:ext cx="3600400" cy="532859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700" b="1" dirty="0">
                <a:solidFill>
                  <a:schemeClr val="tx2">
                    <a:lumMod val="75000"/>
                  </a:schemeClr>
                </a:solidFill>
              </a:rPr>
              <a:t>В книгах покупок отражены  счета– фактуры по коду 22 </a:t>
            </a:r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</a:rPr>
              <a:t>(возврат авансовых платежей в случаях, перечисленных в абзаце 2 пункта 5 статьи 171 , а также операций, перечисленных в пункте 6 статьи 172 НК РФ) </a:t>
            </a:r>
            <a:r>
              <a:rPr lang="ru-RU" sz="1700" b="1" dirty="0">
                <a:solidFill>
                  <a:schemeClr val="tx2">
                    <a:lumMod val="75000"/>
                  </a:schemeClr>
                </a:solidFill>
              </a:rPr>
              <a:t>в завышенных суммах </a:t>
            </a:r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</a:rPr>
              <a:t>(сводные </a:t>
            </a:r>
            <a:r>
              <a:rPr lang="ru-RU" sz="1700" b="1" dirty="0">
                <a:solidFill>
                  <a:schemeClr val="tx2">
                    <a:lumMod val="75000"/>
                  </a:schemeClr>
                </a:solidFill>
              </a:rPr>
              <a:t>счета –фактуры) , при этом в книге продаж данные </a:t>
            </a:r>
            <a:r>
              <a:rPr lang="ru-RU" sz="1700" b="1" dirty="0" smtClean="0">
                <a:solidFill>
                  <a:schemeClr val="tx2">
                    <a:lumMod val="75000"/>
                  </a:schemeClr>
                </a:solidFill>
              </a:rPr>
              <a:t>счета- </a:t>
            </a:r>
            <a:r>
              <a:rPr lang="ru-RU" sz="1700" b="1" dirty="0">
                <a:solidFill>
                  <a:schemeClr val="tx2">
                    <a:lumMod val="75000"/>
                  </a:schemeClr>
                </a:solidFill>
              </a:rPr>
              <a:t>фактуры по коду 02 (НДС с суммы, полученной оплаты, частичной оплаты в счет предстоящих поставок товаров (выполнения работ, оказания услуг), передачи имущественных прав») отсутствуют либо отражены в меньшем размере. </a:t>
            </a: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3944887" y="2492896"/>
            <a:ext cx="2088233" cy="1802903"/>
          </a:xfrm>
          <a:prstGeom prst="stripedRightArrow">
            <a:avLst/>
          </a:prstGeom>
          <a:solidFill>
            <a:srgbClr val="FBFABC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Действие налогоплательщика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Минус 11"/>
          <p:cNvSpPr/>
          <p:nvPr/>
        </p:nvSpPr>
        <p:spPr>
          <a:xfrm rot="7220659">
            <a:off x="204043" y="1368430"/>
            <a:ext cx="1255831" cy="600730"/>
          </a:xfrm>
          <a:prstGeom prst="mathMinus">
            <a:avLst>
              <a:gd name="adj1" fmla="val 3008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 rot="2209821">
            <a:off x="85087" y="1647153"/>
            <a:ext cx="767048" cy="53927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53000" y="1124744"/>
            <a:ext cx="1167694" cy="11676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67738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A7EED7-D81B-407B-BE0D-B22E829DF38B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961112" y="1606874"/>
            <a:ext cx="2878701" cy="469579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Неправомерное отражение КВО  26 продавцом, в том случае, когда второй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участник сделки является плательщиком НДС. </a:t>
            </a:r>
          </a:p>
        </p:txBody>
      </p:sp>
      <p:sp>
        <p:nvSpPr>
          <p:cNvPr id="7" name="Содержимое 5"/>
          <p:cNvSpPr>
            <a:spLocks noGrp="1"/>
          </p:cNvSpPr>
          <p:nvPr>
            <p:ph sz="half" idx="1"/>
          </p:nvPr>
        </p:nvSpPr>
        <p:spPr>
          <a:xfrm>
            <a:off x="891188" y="1606874"/>
            <a:ext cx="3485748" cy="469579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В случае, если в указанной сделке организация является покупателем, а контрагент на постоянной основе отражает сделки с КВО 26 целесообразно для уменьшения количества расхождений в направляемых требованиях, провести работу с такими контрагентами для уточнения статуса «налогоплательщик НДС».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169024" y="1556792"/>
            <a:ext cx="1167694" cy="1167694"/>
          </a:xfrm>
          <a:prstGeom prst="rect">
            <a:avLst/>
          </a:prstGeom>
        </p:spPr>
      </p:pic>
      <p:sp>
        <p:nvSpPr>
          <p:cNvPr id="10" name="Объект 18"/>
          <p:cNvSpPr txBox="1">
            <a:spLocks noGrp="1"/>
          </p:cNvSpPr>
          <p:nvPr>
            <p:ph type="title"/>
          </p:nvPr>
        </p:nvSpPr>
        <p:spPr bwMode="auto">
          <a:xfrm>
            <a:off x="891188" y="501068"/>
            <a:ext cx="8454300" cy="983716"/>
          </a:xfrm>
          <a:prstGeom prst="roundRect">
            <a:avLst/>
          </a:prstGeom>
          <a:solidFill>
            <a:srgbClr val="FDF7CB"/>
          </a:solidFill>
          <a:ln w="25400" cap="flat" cmpd="sng" algn="ctr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5767" tIns="47883" rIns="95767" bIns="47883" numCol="1" rtlCol="0" anchor="ctr" anchorCtr="0" compatLnSpc="1">
            <a:prstTxWarp prst="textNoShape">
              <a:avLst/>
            </a:prstTxWarp>
          </a:bodyPr>
          <a:lstStyle/>
          <a:p>
            <a:pPr marL="333777" marR="0" lvl="0" indent="0" algn="ctr" defTabSz="95760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Типовые ошибки неверного отражения записей в книге покупок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Минус 10"/>
          <p:cNvSpPr/>
          <p:nvPr/>
        </p:nvSpPr>
        <p:spPr>
          <a:xfrm rot="7220659">
            <a:off x="797065" y="1734039"/>
            <a:ext cx="1255831" cy="600730"/>
          </a:xfrm>
          <a:prstGeom prst="mathMinus">
            <a:avLst>
              <a:gd name="adj1" fmla="val 3008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2209821">
            <a:off x="645599" y="2020910"/>
            <a:ext cx="767048" cy="53927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4160912" y="2924944"/>
            <a:ext cx="2088233" cy="1802903"/>
          </a:xfrm>
          <a:prstGeom prst="stripedRightArrow">
            <a:avLst/>
          </a:prstGeom>
          <a:solidFill>
            <a:srgbClr val="FBFABC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Действие налогоплательщика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Номер слайда 2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057570" y="6093370"/>
            <a:ext cx="584907" cy="513809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lIns="91417" tIns="45710" rIns="91417" bIns="45710" numCol="1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  <a:cs typeface="Times New Roman" pitchFamily="18" charset="0"/>
              </a:rPr>
              <a:t>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76500" y="-2318727"/>
            <a:ext cx="4953000" cy="3847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0440" y="908650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9099" y="260648"/>
            <a:ext cx="8985560" cy="14401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</a:pPr>
            <a:endParaRPr kumimoji="0" lang="ru-RU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173" y="5837280"/>
            <a:ext cx="1101880" cy="4045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8544" y="1196752"/>
            <a:ext cx="3240360" cy="518457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01072" y="1196752"/>
            <a:ext cx="3456384" cy="52565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>
                <a:solidFill>
                  <a:srgbClr val="002060"/>
                </a:solidFill>
              </a:rPr>
              <a:t>В  книге продаж у покупателя </a:t>
            </a:r>
            <a:r>
              <a:rPr lang="ru-RU" sz="1800" b="1" dirty="0" smtClean="0">
                <a:solidFill>
                  <a:srgbClr val="002060"/>
                </a:solidFill>
              </a:rPr>
              <a:t>отсутствуют </a:t>
            </a:r>
            <a:r>
              <a:rPr lang="ru-RU" sz="1800" b="1" dirty="0">
                <a:solidFill>
                  <a:srgbClr val="002060"/>
                </a:solidFill>
              </a:rPr>
              <a:t>счета-фактуры с КВО 18 по </a:t>
            </a:r>
            <a:r>
              <a:rPr lang="ru-RU" sz="1800" b="1" dirty="0" smtClean="0">
                <a:solidFill>
                  <a:srgbClr val="002060"/>
                </a:solidFill>
              </a:rPr>
              <a:t>корректировочным </a:t>
            </a:r>
            <a:r>
              <a:rPr lang="ru-RU" sz="1800" b="1" dirty="0">
                <a:solidFill>
                  <a:srgbClr val="002060"/>
                </a:solidFill>
              </a:rPr>
              <a:t>счетам фактурам, тогда как продавец  отразил данные по КВО 18 в книге покупок сведения  по корректировочным счетам-фактурам в сторону </a:t>
            </a:r>
            <a:r>
              <a:rPr lang="ru-RU" sz="1800" b="1" dirty="0" smtClean="0">
                <a:solidFill>
                  <a:srgbClr val="002060"/>
                </a:solidFill>
              </a:rPr>
              <a:t>уменьшения</a:t>
            </a:r>
            <a:endParaRPr lang="ru-RU" sz="1800" b="1" dirty="0">
              <a:solidFill>
                <a:srgbClr val="002060"/>
              </a:solidFill>
            </a:endParaRPr>
          </a:p>
          <a:p>
            <a:endParaRPr lang="ru-RU" sz="2300" b="1" dirty="0">
              <a:solidFill>
                <a:schemeClr val="bg1"/>
              </a:solidFill>
            </a:endParaRPr>
          </a:p>
        </p:txBody>
      </p:sp>
      <p:sp>
        <p:nvSpPr>
          <p:cNvPr id="19" name="Объект 18"/>
          <p:cNvSpPr>
            <a:spLocks noGrp="1"/>
          </p:cNvSpPr>
          <p:nvPr>
            <p:ph idx="1"/>
          </p:nvPr>
        </p:nvSpPr>
        <p:spPr>
          <a:xfrm>
            <a:off x="488504" y="116632"/>
            <a:ext cx="9226155" cy="937449"/>
          </a:xfrm>
          <a:prstGeom prst="roundRect">
            <a:avLst/>
          </a:prstGeom>
          <a:solidFill>
            <a:srgbClr val="FDF7CB"/>
          </a:solidFill>
          <a:ln>
            <a:solidFill>
              <a:schemeClr val="accent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accent1">
                    <a:lumMod val="75000"/>
                  </a:schemeClr>
                </a:solidFill>
              </a:rPr>
              <a:t>Типовые ошибки неверного отражения записей в книге покупок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8544" y="1700808"/>
            <a:ext cx="31683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n-lt"/>
              </a:rPr>
              <a:t>При составлении или получении корректировочного счета-фактуры в связи с изменениями стоимости отгруженных товаров (работ, услуг), переданных имущественных прав в сторону уменьшения, в том числе в случае уменьшения цен (тарифов) и (или) уменьшения количества (объема) отгруженных товаров (работ, услуг), переданных имущественных прав  используется код вида операции 18</a:t>
            </a:r>
            <a:endParaRPr lang="ru-RU" sz="1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Минус 14"/>
          <p:cNvSpPr/>
          <p:nvPr/>
        </p:nvSpPr>
        <p:spPr>
          <a:xfrm rot="7220659">
            <a:off x="437026" y="1301992"/>
            <a:ext cx="1255831" cy="600730"/>
          </a:xfrm>
          <a:prstGeom prst="mathMinus">
            <a:avLst>
              <a:gd name="adj1" fmla="val 30088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 rot="2209821">
            <a:off x="285559" y="1516854"/>
            <a:ext cx="767048" cy="539274"/>
          </a:xfrm>
          <a:prstGeom prst="mathMinu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 descr="Закрыть">
            <a:extLst>
              <a:ext uri="{FF2B5EF4-FFF2-40B4-BE49-F238E27FC236}">
                <a16:creationId xmlns="" xmlns:a16="http://schemas.microsoft.com/office/drawing/2014/main" id="{0BE9A9CB-CC0F-4C5C-A07D-EEE891792C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97016" y="1196752"/>
            <a:ext cx="1167694" cy="1167694"/>
          </a:xfrm>
          <a:prstGeom prst="rect">
            <a:avLst/>
          </a:prstGeom>
        </p:spPr>
      </p:pic>
      <p:sp>
        <p:nvSpPr>
          <p:cNvPr id="18" name="Штриховая стрелка вправо 17"/>
          <p:cNvSpPr/>
          <p:nvPr/>
        </p:nvSpPr>
        <p:spPr>
          <a:xfrm>
            <a:off x="3800872" y="2924944"/>
            <a:ext cx="2088233" cy="1802903"/>
          </a:xfrm>
          <a:prstGeom prst="stripedRightArrow">
            <a:avLst/>
          </a:prstGeom>
          <a:solidFill>
            <a:srgbClr val="FBFABC">
              <a:alpha val="8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Действие налогоплательщика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8250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Ppt0000003</Template>
  <TotalTime>44449</TotalTime>
  <Words>951</Words>
  <Application>Microsoft Office PowerPoint</Application>
  <PresentationFormat>Лист A4 (210x297 мм)</PresentationFormat>
  <Paragraphs>92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Ppt0000003</vt:lpstr>
      <vt:lpstr>Слайд 1</vt:lpstr>
      <vt:lpstr>АСК НДС  </vt:lpstr>
      <vt:lpstr>АСК НДС</vt:lpstr>
      <vt:lpstr>Слайд 4</vt:lpstr>
      <vt:lpstr>Слайд 5</vt:lpstr>
      <vt:lpstr>Слайд 6</vt:lpstr>
      <vt:lpstr>Слайд 7</vt:lpstr>
      <vt:lpstr>Типовые ошибки неверного отражения записей в книге покупок </vt:lpstr>
      <vt:lpstr>Слайд 9</vt:lpstr>
      <vt:lpstr>Слайд 10</vt:lpstr>
      <vt:lpstr>Слайд 11</vt:lpstr>
      <vt:lpstr>Спасибо за внимание! </vt:lpstr>
    </vt:vector>
  </TitlesOfParts>
  <Company>UFNS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3500-02-705</dc:creator>
  <cp:lastModifiedBy>9973-00-935</cp:lastModifiedBy>
  <cp:revision>962</cp:revision>
  <cp:lastPrinted>2018-09-06T13:08:26Z</cp:lastPrinted>
  <dcterms:created xsi:type="dcterms:W3CDTF">2013-03-20T12:46:48Z</dcterms:created>
  <dcterms:modified xsi:type="dcterms:W3CDTF">2018-09-13T09:43:11Z</dcterms:modified>
</cp:coreProperties>
</file>